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2" r:id="rId6"/>
    <p:sldId id="261" r:id="rId7"/>
    <p:sldId id="280" r:id="rId8"/>
    <p:sldId id="283" r:id="rId9"/>
    <p:sldId id="286" r:id="rId10"/>
    <p:sldId id="263" r:id="rId11"/>
    <p:sldId id="285" r:id="rId12"/>
    <p:sldId id="264" r:id="rId13"/>
    <p:sldId id="265" r:id="rId14"/>
    <p:sldId id="266" r:id="rId15"/>
    <p:sldId id="267" r:id="rId16"/>
    <p:sldId id="284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81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Canva Sans" panose="020B0503030501040103" pitchFamily="34" charset="0"/>
      <p:regular r:id="rId30"/>
    </p:embeddedFont>
    <p:embeddedFont>
      <p:font typeface="Canva Sans Bold" panose="020B0803030501040103" pitchFamily="34" charset="0"/>
      <p:regular r:id="rId31"/>
      <p:bold r:id="rId32"/>
    </p:embeddedFont>
    <p:embeddedFont>
      <p:font typeface="Century Gothic Paneuropean" panose="020B0502020202020204" pitchFamily="34" charset="0"/>
      <p:regular r:id="rId33"/>
    </p:embeddedFont>
    <p:embeddedFont>
      <p:font typeface="Century Gothic Paneuropean Bold" panose="020B0702020202020204" pitchFamily="34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2" autoAdjust="0"/>
    <p:restoredTop sz="94328" autoAdjust="0"/>
  </p:normalViewPr>
  <p:slideViewPr>
    <p:cSldViewPr>
      <p:cViewPr varScale="1">
        <p:scale>
          <a:sx n="78" d="100"/>
          <a:sy n="78" d="100"/>
        </p:scale>
        <p:origin x="20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"Data is the new </a:t>
            </a:r>
            <a:r>
              <a:rPr lang="en-US" dirty="0" err="1"/>
              <a:t>cruide</a:t>
            </a:r>
            <a:r>
              <a:rPr lang="en-US" dirty="0"/>
              <a:t> oil"</a:t>
            </a:r>
          </a:p>
          <a:p>
            <a:r>
              <a:rPr lang="en-US" dirty="0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83456-126B-1A23-CDA1-248303784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9D57EA-1F40-FE29-B2FD-8379E97C5C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77011-C182-DE08-DDD2-6B1D277D944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BD4B019-EFF4-70F5-C6C4-B50FBCC7BF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53B652-62C7-88CF-2655-BD2488BF3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27DB4-89BA-F3C0-B4B3-CAA33D2AE2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EEAB2-5074-54BC-544E-D21C95806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81977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CCAF3-4F48-80A0-0225-2E853314C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5DFC85-2C53-D071-39B5-F6473077EF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5373A-AE33-8029-AAEA-77D3A5EB57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DBDBFE-9AE0-14F1-5EA4-D29168330F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30F7C37-6000-D397-E489-7F85A7F6A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E28F2-0A70-3D17-C645-3F0FDD2789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06BC3-1945-EC6A-6921-8149BFBD0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3424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FAD08-9B28-AFBA-D1AA-CAEE0C83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B4F42E-51DA-8560-8A0E-B8F8FBBBCC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076CF-CC1E-9FB8-95B3-C0C09E4575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F5D3F8D-C89A-9B41-E48C-C4348CA292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4126AF0-9E00-1268-6486-FEB2CA400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85C7C-A406-9066-177B-2518C283D2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AC5B5-4E21-9FA4-397E-4A8F39D6D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12553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"Data is the new cruide oil"</a:t>
            </a:r>
          </a:p>
          <a:p>
            <a:r>
              <a:rPr lang="en-US"/>
              <a:t>And that wasn't a lie. Indeed, it is like crude oil. And it is less usable in its raw form; we need to mine and extract it into a machine-readable format to make the best out of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vincentschmalbach.com/does-temperature-0-guarantee-deterministic-llm-output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vincentschmalbach.com/does-temperature-0-guarantee-deterministic-llm-output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1049" y="239574"/>
            <a:ext cx="1546226" cy="1943100"/>
          </a:xfrm>
          <a:custGeom>
            <a:avLst/>
            <a:gdLst/>
            <a:ahLst/>
            <a:cxnLst/>
            <a:rect l="l" t="t" r="r" b="b"/>
            <a:pathLst>
              <a:path w="1546226" h="1943100">
                <a:moveTo>
                  <a:pt x="0" y="0"/>
                </a:moveTo>
                <a:lnTo>
                  <a:pt x="1546226" y="0"/>
                </a:lnTo>
                <a:lnTo>
                  <a:pt x="1546226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" y="7847570"/>
            <a:ext cx="10475813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Halidu (Khalid, but not DJ Khaled) Abdulai</a:t>
            </a:r>
          </a:p>
          <a:p>
            <a:pPr algn="l">
              <a:lnSpc>
                <a:spcPts val="4320"/>
              </a:lnSpc>
            </a:pPr>
            <a:r>
              <a:rPr lang="en-US" sz="3600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Åbo</a:t>
            </a:r>
            <a:r>
              <a:rPr lang="en-US" sz="36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Akademi</a:t>
            </a:r>
            <a:r>
              <a:rPr lang="en-US" sz="36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University</a:t>
            </a:r>
          </a:p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1" name="Freeform 11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26966" y="560705"/>
            <a:ext cx="12453066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Smaller Models, Bigger Impact: Evidence-Based Zero-Shot Extraction of Nanoparticle Design Parameters from Scientific Literature</a:t>
            </a:r>
          </a:p>
          <a:p>
            <a:pPr algn="ctr">
              <a:lnSpc>
                <a:spcPts val="7279"/>
              </a:lnSpc>
            </a:pPr>
            <a:endParaRPr lang="en-US" sz="5199" b="1" dirty="0">
              <a:gradFill>
                <a:gsLst>
                  <a:gs pos="0">
                    <a:srgbClr val="731919">
                      <a:alpha val="100000"/>
                    </a:srgbClr>
                  </a:gs>
                  <a:gs pos="100000">
                    <a:srgbClr val="E52B2B">
                      <a:alpha val="100000"/>
                    </a:srgbClr>
                  </a:gs>
                </a:gsLst>
                <a:lin ang="5400000"/>
              </a:gra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5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26966" y="560705"/>
            <a:ext cx="12453066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On a rescue mission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481820-1605-1BBE-CAEA-F8903C6E4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90" y="2371072"/>
            <a:ext cx="14190133" cy="73552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0513-9AFF-3C61-61DD-0C926D35A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7B4066E-02B8-8FB4-1997-A3FE447FAD97}"/>
              </a:ext>
            </a:extLst>
          </p:cNvPr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7293E98-89E6-E3DD-3D3A-936B6FBD345A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B3CE75E-F1DC-D480-22F7-84C18A29F151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EF8811F-AB08-5718-85A8-13205E24274B}"/>
              </a:ext>
            </a:extLst>
          </p:cNvPr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CB98172-90CB-9101-6268-495A2A4034F4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C30B3C1-ACED-3A0C-C41E-649F927815FE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5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B631630-239B-F48E-2FE5-47A301996C1B}"/>
              </a:ext>
            </a:extLst>
          </p:cNvPr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>
              <a:extLst>
                <a:ext uri="{FF2B5EF4-FFF2-40B4-BE49-F238E27FC236}">
                  <a16:creationId xmlns:a16="http://schemas.microsoft.com/office/drawing/2014/main" id="{6C9C5F7A-CFD8-898B-97FB-E8940E5E2625}"/>
                </a:ext>
              </a:extLst>
            </p:cNvPr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D71D2EEA-D710-C4F8-27FB-442B3B93A938}"/>
              </a:ext>
            </a:extLst>
          </p:cNvPr>
          <p:cNvSpPr txBox="1"/>
          <p:nvPr/>
        </p:nvSpPr>
        <p:spPr>
          <a:xfrm>
            <a:off x="3126966" y="560705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LLMs for Information Extraction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42694B-B156-E8BD-BC53-A40BDBCBA4EF}"/>
              </a:ext>
            </a:extLst>
          </p:cNvPr>
          <p:cNvGrpSpPr/>
          <p:nvPr/>
        </p:nvGrpSpPr>
        <p:grpSpPr>
          <a:xfrm>
            <a:off x="1470577" y="2418203"/>
            <a:ext cx="15739972" cy="7528525"/>
            <a:chOff x="1470577" y="2418203"/>
            <a:chExt cx="15739972" cy="752852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CAD0660-253D-AE81-0BA5-6B111E4F9E6F}"/>
                </a:ext>
              </a:extLst>
            </p:cNvPr>
            <p:cNvSpPr/>
            <p:nvPr/>
          </p:nvSpPr>
          <p:spPr>
            <a:xfrm>
              <a:off x="9353499" y="2418203"/>
              <a:ext cx="7857050" cy="4233430"/>
            </a:xfrm>
            <a:custGeom>
              <a:avLst/>
              <a:gdLst/>
              <a:ahLst/>
              <a:cxnLst/>
              <a:rect l="l" t="t" r="r" b="b"/>
              <a:pathLst>
                <a:path w="7857050" h="4233430">
                  <a:moveTo>
                    <a:pt x="0" y="0"/>
                  </a:moveTo>
                  <a:lnTo>
                    <a:pt x="7857050" y="0"/>
                  </a:lnTo>
                  <a:lnTo>
                    <a:pt x="7857050" y="4233429"/>
                  </a:lnTo>
                  <a:lnTo>
                    <a:pt x="0" y="4233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969" b="-517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7500CAA-5F6E-B840-ABA7-A324FEE4D8AC}"/>
                </a:ext>
              </a:extLst>
            </p:cNvPr>
            <p:cNvSpPr/>
            <p:nvPr/>
          </p:nvSpPr>
          <p:spPr>
            <a:xfrm>
              <a:off x="11978571" y="7623182"/>
              <a:ext cx="2606905" cy="2323546"/>
            </a:xfrm>
            <a:custGeom>
              <a:avLst/>
              <a:gdLst/>
              <a:ahLst/>
              <a:cxnLst/>
              <a:rect l="l" t="t" r="r" b="b"/>
              <a:pathLst>
                <a:path w="2606905" h="2323546">
                  <a:moveTo>
                    <a:pt x="0" y="0"/>
                  </a:moveTo>
                  <a:lnTo>
                    <a:pt x="2606906" y="0"/>
                  </a:lnTo>
                  <a:lnTo>
                    <a:pt x="2606906" y="2323546"/>
                  </a:lnTo>
                  <a:lnTo>
                    <a:pt x="0" y="232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104" t="-15848" r="-134183" b="-1788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B927347-A8A1-9BB5-EC24-E2EFD65A3ACE}"/>
                </a:ext>
              </a:extLst>
            </p:cNvPr>
            <p:cNvSpPr/>
            <p:nvPr/>
          </p:nvSpPr>
          <p:spPr>
            <a:xfrm>
              <a:off x="1470577" y="2614758"/>
              <a:ext cx="6197286" cy="4128942"/>
            </a:xfrm>
            <a:custGeom>
              <a:avLst/>
              <a:gdLst/>
              <a:ahLst/>
              <a:cxnLst/>
              <a:rect l="l" t="t" r="r" b="b"/>
              <a:pathLst>
                <a:path w="6197286" h="4128942">
                  <a:moveTo>
                    <a:pt x="0" y="0"/>
                  </a:moveTo>
                  <a:lnTo>
                    <a:pt x="6197287" y="0"/>
                  </a:lnTo>
                  <a:lnTo>
                    <a:pt x="6197287" y="4128942"/>
                  </a:lnTo>
                  <a:lnTo>
                    <a:pt x="0" y="412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C3810CF8-A10D-7A67-D3CB-2123C9A091C9}"/>
                </a:ext>
              </a:extLst>
            </p:cNvPr>
            <p:cNvSpPr/>
            <p:nvPr/>
          </p:nvSpPr>
          <p:spPr>
            <a:xfrm>
              <a:off x="7667864" y="4534917"/>
              <a:ext cx="1443763" cy="0"/>
            </a:xfrm>
            <a:prstGeom prst="line">
              <a:avLst/>
            </a:prstGeom>
            <a:ln w="38100" cap="flat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F22BA1AC-1DD4-1430-EC11-D90B6030B22D}"/>
                </a:ext>
              </a:extLst>
            </p:cNvPr>
            <p:cNvSpPr/>
            <p:nvPr/>
          </p:nvSpPr>
          <p:spPr>
            <a:xfrm flipH="1">
              <a:off x="13254632" y="6651632"/>
              <a:ext cx="27392" cy="764491"/>
            </a:xfrm>
            <a:prstGeom prst="line">
              <a:avLst/>
            </a:prstGeom>
            <a:ln w="38100" cap="flat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065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7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6966" y="560705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LLMs for Information Extraction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68909" y="3421136"/>
            <a:ext cx="7225382" cy="6113390"/>
            <a:chOff x="0" y="0"/>
            <a:chExt cx="9633842" cy="81511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33842" cy="6418548"/>
            </a:xfrm>
            <a:custGeom>
              <a:avLst/>
              <a:gdLst/>
              <a:ahLst/>
              <a:cxnLst/>
              <a:rect l="l" t="t" r="r" b="b"/>
              <a:pathLst>
                <a:path w="9633842" h="6418548">
                  <a:moveTo>
                    <a:pt x="0" y="0"/>
                  </a:moveTo>
                  <a:lnTo>
                    <a:pt x="9633842" y="0"/>
                  </a:lnTo>
                  <a:lnTo>
                    <a:pt x="9633842" y="6418548"/>
                  </a:lnTo>
                  <a:lnTo>
                    <a:pt x="0" y="6418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703810"/>
              <a:ext cx="6570435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>
                  <a:solidFill>
                    <a:srgbClr val="E4032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Large, closed-source LMs are well established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7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6966" y="560705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LLMs for Information Extraction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68909" y="3421136"/>
            <a:ext cx="7225382" cy="6113390"/>
            <a:chOff x="0" y="0"/>
            <a:chExt cx="9633842" cy="81511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33842" cy="6418548"/>
            </a:xfrm>
            <a:custGeom>
              <a:avLst/>
              <a:gdLst/>
              <a:ahLst/>
              <a:cxnLst/>
              <a:rect l="l" t="t" r="r" b="b"/>
              <a:pathLst>
                <a:path w="9633842" h="6418548">
                  <a:moveTo>
                    <a:pt x="0" y="0"/>
                  </a:moveTo>
                  <a:lnTo>
                    <a:pt x="9633842" y="0"/>
                  </a:lnTo>
                  <a:lnTo>
                    <a:pt x="9633842" y="6418548"/>
                  </a:lnTo>
                  <a:lnTo>
                    <a:pt x="0" y="6418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703810"/>
              <a:ext cx="6570435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>
                  <a:solidFill>
                    <a:srgbClr val="E4032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Large, closed-source LMs are well established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3421136"/>
            <a:ext cx="7247863" cy="6113390"/>
            <a:chOff x="0" y="0"/>
            <a:chExt cx="9663818" cy="81511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63818" cy="6438519"/>
            </a:xfrm>
            <a:custGeom>
              <a:avLst/>
              <a:gdLst/>
              <a:ahLst/>
              <a:cxnLst/>
              <a:rect l="l" t="t" r="r" b="b"/>
              <a:pathLst>
                <a:path w="9663818" h="6438519">
                  <a:moveTo>
                    <a:pt x="0" y="0"/>
                  </a:moveTo>
                  <a:lnTo>
                    <a:pt x="9663818" y="0"/>
                  </a:lnTo>
                  <a:lnTo>
                    <a:pt x="9663818" y="6438519"/>
                  </a:lnTo>
                  <a:lnTo>
                    <a:pt x="0" y="6438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46833" y="6703810"/>
              <a:ext cx="6570435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>
                  <a:solidFill>
                    <a:srgbClr val="E4032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Small, open-source LMs are catching up!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8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6966" y="560705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Why are SLMs gaining grounds?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9640" y="1784032"/>
            <a:ext cx="912872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73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"A Jack of all trades, is a master of none"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2926" y="4011578"/>
            <a:ext cx="9001274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2641" lvl="1" indent="-457200" algn="l">
              <a:lnSpc>
                <a:spcPts val="4480"/>
              </a:lnSpc>
              <a:buFont typeface="Wingdings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Less compute power </a:t>
            </a:r>
            <a:r>
              <a:rPr lang="en-US" sz="32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requiremnts</a:t>
            </a:r>
            <a:endParaRPr lang="en-US" sz="3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42926" y="5018529"/>
            <a:ext cx="14802148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2641" lvl="1" indent="-457200" algn="l">
              <a:lnSpc>
                <a:spcPts val="4480"/>
              </a:lnSpc>
              <a:buFont typeface="Wingdings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Compared to LLMs, less data is required to perform fine-tuning.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926" y="5958805"/>
            <a:ext cx="6562874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2641" lvl="1" indent="-457200" algn="l">
              <a:lnSpc>
                <a:spcPts val="4480"/>
              </a:lnSpc>
              <a:buFont typeface="Wingdings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Privacy and data control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2926" y="6882412"/>
            <a:ext cx="6943874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2641" lvl="1" indent="-457200" algn="l">
              <a:lnSpc>
                <a:spcPts val="4480"/>
              </a:lnSpc>
              <a:buFont typeface="Wingdings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Predictability and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9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6966" y="560705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The situationship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B30738-BDAA-EEA2-3FBC-060119119F02}"/>
              </a:ext>
            </a:extLst>
          </p:cNvPr>
          <p:cNvGrpSpPr/>
          <p:nvPr/>
        </p:nvGrpSpPr>
        <p:grpSpPr>
          <a:xfrm>
            <a:off x="2683574" y="1756489"/>
            <a:ext cx="13339850" cy="3830558"/>
            <a:chOff x="2683574" y="1756489"/>
            <a:chExt cx="13339850" cy="3830558"/>
          </a:xfrm>
        </p:grpSpPr>
        <p:sp>
          <p:nvSpPr>
            <p:cNvPr id="12" name="TextBox 12"/>
            <p:cNvSpPr txBox="1"/>
            <p:nvPr/>
          </p:nvSpPr>
          <p:spPr>
            <a:xfrm>
              <a:off x="6796446" y="4699952"/>
              <a:ext cx="5114106" cy="887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What do we do?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68FA61-FC15-A787-DF46-DA0DD5312177}"/>
                </a:ext>
              </a:extLst>
            </p:cNvPr>
            <p:cNvSpPr txBox="1"/>
            <p:nvPr/>
          </p:nvSpPr>
          <p:spPr>
            <a:xfrm>
              <a:off x="2683574" y="1756489"/>
              <a:ext cx="13339850" cy="1863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4000" b="1" dirty="0">
                  <a:gradFill>
                    <a:gsLst>
                      <a:gs pos="0">
                        <a:srgbClr val="731919">
                          <a:alpha val="100000"/>
                        </a:srgbClr>
                      </a:gs>
                      <a:gs pos="100000">
                        <a:srgbClr val="E52B2B">
                          <a:alpha val="100000"/>
                        </a:srgbClr>
                      </a:gs>
                    </a:gsLst>
                    <a:lin ang="5400000"/>
                  </a:gradFill>
                  <a:latin typeface="Canva Sans Bold"/>
                  <a:ea typeface="Canva Sans Bold"/>
                  <a:cs typeface="Canva Sans Bold"/>
                  <a:sym typeface="Canva Sans Bold"/>
                </a:rPr>
                <a:t>Sometimes we are just a bit unlucky: no task-specific fine-tuning dataset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89E12-8571-E2F7-82ED-68481E961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CE6BE33-99B8-78BC-2E39-7E2AB3590A9C}"/>
              </a:ext>
            </a:extLst>
          </p:cNvPr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F49348C-D7D1-F68E-BEEF-F37C01C2CA62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8B5780F-80DD-30CA-0EFC-4CBC854EBFF9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8855078-45CE-5C1F-48E2-4E990C0D50D1}"/>
              </a:ext>
            </a:extLst>
          </p:cNvPr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B293B40-2738-C49C-4AF4-DB2B0B0BFDC2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56F79C8-5C84-DFE7-0F32-7EA65ED9D785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9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F530F7B-E6B7-8834-265D-4B908BF3D5D8}"/>
              </a:ext>
            </a:extLst>
          </p:cNvPr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>
              <a:extLst>
                <a:ext uri="{FF2B5EF4-FFF2-40B4-BE49-F238E27FC236}">
                  <a16:creationId xmlns:a16="http://schemas.microsoft.com/office/drawing/2014/main" id="{B6492409-6B84-6F66-450B-EC504329153D}"/>
                </a:ext>
              </a:extLst>
            </p:cNvPr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8A52888A-1C39-EA4B-223F-16677BCC9E1C}"/>
              </a:ext>
            </a:extLst>
          </p:cNvPr>
          <p:cNvSpPr txBox="1"/>
          <p:nvPr/>
        </p:nvSpPr>
        <p:spPr>
          <a:xfrm>
            <a:off x="3126966" y="560705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The situationship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82D051C-E505-EA50-2F5C-0352339AAE69}"/>
              </a:ext>
            </a:extLst>
          </p:cNvPr>
          <p:cNvSpPr txBox="1"/>
          <p:nvPr/>
        </p:nvSpPr>
        <p:spPr>
          <a:xfrm>
            <a:off x="2905270" y="4706393"/>
            <a:ext cx="12896458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Zero-shot vs Few-shots prompting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21A30-C1CD-FEBB-0256-75F0ECDA4098}"/>
              </a:ext>
            </a:extLst>
          </p:cNvPr>
          <p:cNvSpPr txBox="1"/>
          <p:nvPr/>
        </p:nvSpPr>
        <p:spPr>
          <a:xfrm>
            <a:off x="2683574" y="1756489"/>
            <a:ext cx="13339850" cy="186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Sometimes we are just a bit unlucky: no task-specific fine-tuning dataset</a:t>
            </a:r>
          </a:p>
        </p:txBody>
      </p:sp>
    </p:spTree>
    <p:extLst>
      <p:ext uri="{BB962C8B-B14F-4D97-AF65-F5344CB8AC3E}">
        <p14:creationId xmlns:p14="http://schemas.microsoft.com/office/powerpoint/2010/main" val="3085118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10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6966" y="560705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“There is magic in them strategies”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" y="3716893"/>
            <a:ext cx="7450336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229" lvl="1" indent="-457200" algn="l">
              <a:lnSpc>
                <a:spcPts val="4759"/>
              </a:lnSpc>
              <a:buFont typeface="Wingdings" pitchFamily="2" charset="2"/>
              <a:buChar char="Ø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way the model is instructed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617-96BE-74C7-A4D7-020D95F4AE12}"/>
              </a:ext>
            </a:extLst>
          </p:cNvPr>
          <p:cNvSpPr txBox="1"/>
          <p:nvPr/>
        </p:nvSpPr>
        <p:spPr>
          <a:xfrm>
            <a:off x="914400" y="4856402"/>
            <a:ext cx="7450336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229" lvl="1" indent="-457200" algn="l">
              <a:lnSpc>
                <a:spcPts val="4759"/>
              </a:lnSpc>
              <a:buFont typeface="Wingdings" pitchFamily="2" charset="2"/>
              <a:buChar char="Ø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way the model is used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DEA76F31-B1F1-AD2D-530D-9C30ACC3296D}"/>
              </a:ext>
            </a:extLst>
          </p:cNvPr>
          <p:cNvSpPr txBox="1"/>
          <p:nvPr/>
        </p:nvSpPr>
        <p:spPr>
          <a:xfrm>
            <a:off x="5545708" y="7188590"/>
            <a:ext cx="7196584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7029" lvl="1" algn="l">
              <a:lnSpc>
                <a:spcPts val="4759"/>
              </a:lnSpc>
            </a:pPr>
            <a:r>
              <a:rPr lang="en-US" sz="3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But how do we achieve these?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11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6966" y="560705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The way the model is instructed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14400" y="3719305"/>
            <a:ext cx="4275258" cy="4510876"/>
            <a:chOff x="0" y="0"/>
            <a:chExt cx="5700345" cy="6014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0345" cy="3797855"/>
            </a:xfrm>
            <a:custGeom>
              <a:avLst/>
              <a:gdLst/>
              <a:ahLst/>
              <a:cxnLst/>
              <a:rect l="l" t="t" r="r" b="b"/>
              <a:pathLst>
                <a:path w="5700345" h="3797855">
                  <a:moveTo>
                    <a:pt x="0" y="0"/>
                  </a:moveTo>
                  <a:lnTo>
                    <a:pt x="5700345" y="0"/>
                  </a:lnTo>
                  <a:lnTo>
                    <a:pt x="5700345" y="3797855"/>
                  </a:lnTo>
                  <a:lnTo>
                    <a:pt x="0" y="3797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72666" y="5498882"/>
              <a:ext cx="334426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Go buy me bread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11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6966" y="560705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The way the model is instructed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14400" y="3719305"/>
            <a:ext cx="4275258" cy="4510876"/>
            <a:chOff x="0" y="0"/>
            <a:chExt cx="5700345" cy="6014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0345" cy="3797855"/>
            </a:xfrm>
            <a:custGeom>
              <a:avLst/>
              <a:gdLst/>
              <a:ahLst/>
              <a:cxnLst/>
              <a:rect l="l" t="t" r="r" b="b"/>
              <a:pathLst>
                <a:path w="5700345" h="3797855">
                  <a:moveTo>
                    <a:pt x="0" y="0"/>
                  </a:moveTo>
                  <a:lnTo>
                    <a:pt x="5700345" y="0"/>
                  </a:lnTo>
                  <a:lnTo>
                    <a:pt x="5700345" y="3797855"/>
                  </a:lnTo>
                  <a:lnTo>
                    <a:pt x="0" y="3797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72666" y="5498882"/>
              <a:ext cx="334426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Go buy me bread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78167" y="3320752"/>
            <a:ext cx="5471663" cy="4909429"/>
            <a:chOff x="0" y="0"/>
            <a:chExt cx="7295551" cy="65459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95551" cy="4860661"/>
            </a:xfrm>
            <a:custGeom>
              <a:avLst/>
              <a:gdLst/>
              <a:ahLst/>
              <a:cxnLst/>
              <a:rect l="l" t="t" r="r" b="b"/>
              <a:pathLst>
                <a:path w="7295551" h="4860661">
                  <a:moveTo>
                    <a:pt x="0" y="0"/>
                  </a:moveTo>
                  <a:lnTo>
                    <a:pt x="7295551" y="0"/>
                  </a:lnTo>
                  <a:lnTo>
                    <a:pt x="7295551" y="4860661"/>
                  </a:lnTo>
                  <a:lnTo>
                    <a:pt x="0" y="4860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65458" y="6030285"/>
              <a:ext cx="596463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Go buy me bread for sandwich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1049" y="239574"/>
            <a:ext cx="1546226" cy="1943100"/>
          </a:xfrm>
          <a:custGeom>
            <a:avLst/>
            <a:gdLst/>
            <a:ahLst/>
            <a:cxnLst/>
            <a:rect l="l" t="t" r="r" b="b"/>
            <a:pathLst>
              <a:path w="1546226" h="1943100">
                <a:moveTo>
                  <a:pt x="0" y="0"/>
                </a:moveTo>
                <a:lnTo>
                  <a:pt x="1546226" y="0"/>
                </a:lnTo>
                <a:lnTo>
                  <a:pt x="1546226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2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15677" y="4909544"/>
            <a:ext cx="3194858" cy="319485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2500" b="-124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36273" y="4909544"/>
            <a:ext cx="3194858" cy="319485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2499" b="-125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56869" y="4909544"/>
            <a:ext cx="3194858" cy="319485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20068" b="-200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577466" y="4909544"/>
            <a:ext cx="3194858" cy="319485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9983" b="-99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126966" y="345799"/>
            <a:ext cx="12453066" cy="373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Non-Animal Platform for Nanoparticle-Based Delivery across the blood-brain barrier Interface with Vehicle Evolution (NAP4DIVE)</a:t>
            </a:r>
          </a:p>
          <a:p>
            <a:pPr algn="ctr">
              <a:lnSpc>
                <a:spcPts val="5880"/>
              </a:lnSpc>
            </a:pPr>
            <a:r>
              <a:rPr lang="en-US" sz="4200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(Department of Engineering &amp; IT Team)</a:t>
            </a:r>
          </a:p>
          <a:p>
            <a:pPr algn="ctr">
              <a:lnSpc>
                <a:spcPts val="5880"/>
              </a:lnSpc>
            </a:pPr>
            <a:endParaRPr lang="en-US" sz="4200" b="1" dirty="0">
              <a:gradFill>
                <a:gsLst>
                  <a:gs pos="0">
                    <a:srgbClr val="731919">
                      <a:alpha val="100000"/>
                    </a:srgbClr>
                  </a:gs>
                  <a:gs pos="100000">
                    <a:srgbClr val="E52B2B">
                      <a:alpha val="100000"/>
                    </a:srgbClr>
                  </a:gs>
                </a:gsLst>
                <a:lin ang="5400000"/>
              </a:gra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25818" y="8293568"/>
            <a:ext cx="3174576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Prof. Dr. Sebastien Lafond Team Lead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46414" y="8293568"/>
            <a:ext cx="3174576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Hergys Rexha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Postdocotral Researcher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67010" y="8293568"/>
            <a:ext cx="3174576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Qianqian Xia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Doctoral Researcher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87607" y="8293568"/>
            <a:ext cx="3174576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Halidu Abdulai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Doctoral Researcher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11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6966" y="560705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The way the model is instructed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14400" y="3719305"/>
            <a:ext cx="4275258" cy="4510876"/>
            <a:chOff x="0" y="0"/>
            <a:chExt cx="5700345" cy="6014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0345" cy="3797855"/>
            </a:xfrm>
            <a:custGeom>
              <a:avLst/>
              <a:gdLst/>
              <a:ahLst/>
              <a:cxnLst/>
              <a:rect l="l" t="t" r="r" b="b"/>
              <a:pathLst>
                <a:path w="5700345" h="3797855">
                  <a:moveTo>
                    <a:pt x="0" y="0"/>
                  </a:moveTo>
                  <a:lnTo>
                    <a:pt x="5700345" y="0"/>
                  </a:lnTo>
                  <a:lnTo>
                    <a:pt x="5700345" y="3797855"/>
                  </a:lnTo>
                  <a:lnTo>
                    <a:pt x="0" y="3797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72666" y="5498882"/>
              <a:ext cx="334426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Go buy me bread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78167" y="3320752"/>
            <a:ext cx="5471663" cy="4909429"/>
            <a:chOff x="0" y="0"/>
            <a:chExt cx="7295551" cy="65459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95551" cy="4860661"/>
            </a:xfrm>
            <a:custGeom>
              <a:avLst/>
              <a:gdLst/>
              <a:ahLst/>
              <a:cxnLst/>
              <a:rect l="l" t="t" r="r" b="b"/>
              <a:pathLst>
                <a:path w="7295551" h="4860661">
                  <a:moveTo>
                    <a:pt x="0" y="0"/>
                  </a:moveTo>
                  <a:lnTo>
                    <a:pt x="7295551" y="0"/>
                  </a:lnTo>
                  <a:lnTo>
                    <a:pt x="7295551" y="4860661"/>
                  </a:lnTo>
                  <a:lnTo>
                    <a:pt x="0" y="4860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65458" y="6030285"/>
              <a:ext cx="596463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Go buy me bread for sandwich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20270" y="2854902"/>
            <a:ext cx="5098107" cy="5794379"/>
            <a:chOff x="0" y="0"/>
            <a:chExt cx="6797477" cy="7725838"/>
          </a:xfrm>
        </p:grpSpPr>
        <p:sp>
          <p:nvSpPr>
            <p:cNvPr id="19" name="Freeform 19"/>
            <p:cNvSpPr/>
            <p:nvPr/>
          </p:nvSpPr>
          <p:spPr>
            <a:xfrm>
              <a:off x="1365700" y="0"/>
              <a:ext cx="4066076" cy="6102928"/>
            </a:xfrm>
            <a:custGeom>
              <a:avLst/>
              <a:gdLst/>
              <a:ahLst/>
              <a:cxnLst/>
              <a:rect l="l" t="t" r="r" b="b"/>
              <a:pathLst>
                <a:path w="4066076" h="6102928">
                  <a:moveTo>
                    <a:pt x="0" y="0"/>
                  </a:moveTo>
                  <a:lnTo>
                    <a:pt x="4066076" y="0"/>
                  </a:lnTo>
                  <a:lnTo>
                    <a:pt x="4066076" y="6102928"/>
                  </a:lnTo>
                  <a:lnTo>
                    <a:pt x="0" y="6102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651418"/>
              <a:ext cx="6797477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Go buy me "Sandwich bread" for sandwich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11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6966" y="560705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The way the model is instructed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115999"/>
            <a:ext cx="128607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way the model is instructed: </a:t>
            </a: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Context engineering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2120183" y="4012287"/>
            <a:ext cx="13765929" cy="6057009"/>
          </a:xfrm>
          <a:custGeom>
            <a:avLst/>
            <a:gdLst/>
            <a:ahLst/>
            <a:cxnLst/>
            <a:rect l="l" t="t" r="r" b="b"/>
            <a:pathLst>
              <a:path w="13765929" h="6057009">
                <a:moveTo>
                  <a:pt x="0" y="0"/>
                </a:moveTo>
                <a:lnTo>
                  <a:pt x="13765929" y="0"/>
                </a:lnTo>
                <a:lnTo>
                  <a:pt x="13765929" y="6057009"/>
                </a:lnTo>
                <a:lnTo>
                  <a:pt x="0" y="6057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12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6966" y="560705"/>
            <a:ext cx="12453066" cy="88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The way the model used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914272" y="2182674"/>
            <a:ext cx="12665760" cy="7855549"/>
            <a:chOff x="0" y="0"/>
            <a:chExt cx="16887680" cy="10474066"/>
          </a:xfrm>
        </p:grpSpPr>
        <p:sp>
          <p:nvSpPr>
            <p:cNvPr id="14" name="Freeform 14"/>
            <p:cNvSpPr/>
            <p:nvPr/>
          </p:nvSpPr>
          <p:spPr>
            <a:xfrm>
              <a:off x="0" y="225893"/>
              <a:ext cx="16409162" cy="9845497"/>
            </a:xfrm>
            <a:custGeom>
              <a:avLst/>
              <a:gdLst/>
              <a:ahLst/>
              <a:cxnLst/>
              <a:rect l="l" t="t" r="r" b="b"/>
              <a:pathLst>
                <a:path w="16409162" h="9845497">
                  <a:moveTo>
                    <a:pt x="0" y="0"/>
                  </a:moveTo>
                  <a:lnTo>
                    <a:pt x="16409162" y="0"/>
                  </a:lnTo>
                  <a:lnTo>
                    <a:pt x="16409162" y="9845497"/>
                  </a:lnTo>
                  <a:lnTo>
                    <a:pt x="0" y="9845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0765693" y="0"/>
              <a:ext cx="6121987" cy="10474066"/>
              <a:chOff x="0" y="0"/>
              <a:chExt cx="1096513" cy="187601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96513" cy="1876017"/>
              </a:xfrm>
              <a:custGeom>
                <a:avLst/>
                <a:gdLst/>
                <a:ahLst/>
                <a:cxnLst/>
                <a:rect l="l" t="t" r="r" b="b"/>
                <a:pathLst>
                  <a:path w="1096513" h="1876017">
                    <a:moveTo>
                      <a:pt x="0" y="0"/>
                    </a:moveTo>
                    <a:lnTo>
                      <a:pt x="1096513" y="0"/>
                    </a:lnTo>
                    <a:lnTo>
                      <a:pt x="1096513" y="1876017"/>
                    </a:lnTo>
                    <a:lnTo>
                      <a:pt x="0" y="1876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A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9525"/>
                <a:ext cx="1096513" cy="1885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4354027" y="1447800"/>
            <a:ext cx="9579947" cy="8562078"/>
          </a:xfrm>
          <a:custGeom>
            <a:avLst/>
            <a:gdLst/>
            <a:ahLst/>
            <a:cxnLst/>
            <a:rect l="l" t="t" r="r" b="b"/>
            <a:pathLst>
              <a:path w="9579947" h="8562078">
                <a:moveTo>
                  <a:pt x="0" y="0"/>
                </a:moveTo>
                <a:lnTo>
                  <a:pt x="9579946" y="0"/>
                </a:lnTo>
                <a:lnTo>
                  <a:pt x="9579946" y="8562078"/>
                </a:lnTo>
                <a:lnTo>
                  <a:pt x="0" y="8562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917467" y="326749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Extracting BBB-NP design params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60730-90A5-0B3F-DEBF-83D4351F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E42D21FB-AF76-9A60-F0AE-E43E4E7B7473}"/>
              </a:ext>
            </a:extLst>
          </p:cNvPr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5595A94-6FC4-D221-1B13-FBAF74EDC6B3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830B0CC-103F-0B60-A320-D7636DE64726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1AAE516-E9BA-1423-6F1A-E2CC94C5AD9D}"/>
              </a:ext>
            </a:extLst>
          </p:cNvPr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6D7D825-869E-F755-8961-333FEE4A0BCD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DBD1AB6-EA6A-0BA4-55FA-35AB32DD38DE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BC26420-4A23-F94A-9606-9EE991E6761A}"/>
              </a:ext>
            </a:extLst>
          </p:cNvPr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>
              <a:extLst>
                <a:ext uri="{FF2B5EF4-FFF2-40B4-BE49-F238E27FC236}">
                  <a16:creationId xmlns:a16="http://schemas.microsoft.com/office/drawing/2014/main" id="{D37DC7A6-3477-7FCE-A528-54CB36EDE7B2}"/>
                </a:ext>
              </a:extLst>
            </p:cNvPr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265D036-32C1-4ADA-931B-155C7F8E7012}"/>
              </a:ext>
            </a:extLst>
          </p:cNvPr>
          <p:cNvSpPr txBox="1"/>
          <p:nvPr/>
        </p:nvSpPr>
        <p:spPr>
          <a:xfrm>
            <a:off x="2917467" y="326749"/>
            <a:ext cx="124530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Digital Np library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4DD6A-C426-04CD-D3F0-D7DC0A201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77" y="2128480"/>
            <a:ext cx="14216049" cy="7286666"/>
          </a:xfrm>
          <a:prstGeom prst="rect">
            <a:avLst/>
          </a:prstGeom>
        </p:spPr>
      </p:pic>
      <p:pic>
        <p:nvPicPr>
          <p:cNvPr id="16" name="Picture 15" descr="A qr code with a logo&#10;&#10;AI-generated content may be incorrect.">
            <a:extLst>
              <a:ext uri="{FF2B5EF4-FFF2-40B4-BE49-F238E27FC236}">
                <a16:creationId xmlns:a16="http://schemas.microsoft.com/office/drawing/2014/main" id="{7652292E-7662-AAB2-4CBA-B8580E7D9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33" y="7066320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98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17467" y="326749"/>
            <a:ext cx="12453066" cy="181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Caution: The road is not always smooth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881710"/>
            <a:ext cx="130478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229" lvl="1" indent="-457200" algn="l">
              <a:lnSpc>
                <a:spcPts val="4759"/>
              </a:lnSpc>
              <a:buFont typeface="Wingdings" pitchFamily="2" charset="2"/>
              <a:buChar char="Ø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External factors-induced non-deterministic behavior of LMs: Reproducibility at stake? </a:t>
            </a: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4" tooltip="https://www.vincentschmalbach.com/does-temperature-0-guarantee-deterministic-llm-outputs/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9134" y="4496435"/>
            <a:ext cx="130478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229" lvl="1" indent="-457200" algn="l">
              <a:lnSpc>
                <a:spcPts val="4759"/>
              </a:lnSpc>
              <a:buFont typeface="Wingdings" pitchFamily="2" charset="2"/>
              <a:buChar char="Ø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Lack of discourse-level understanding of text: Task-dependent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14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847299" y="774017"/>
            <a:ext cx="13383301" cy="18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What to tell your wife/husband/sibling(s) at 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881710"/>
            <a:ext cx="16230600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759"/>
              </a:lnSpc>
              <a:buFont typeface="Wingdings" pitchFamily="2" charset="2"/>
              <a:buChar char="Ø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Much of the data needed to build AI models for drug discovery is spread across scientific literature</a:t>
            </a:r>
          </a:p>
          <a:p>
            <a:pPr marL="457200" indent="-457200" algn="l">
              <a:lnSpc>
                <a:spcPts val="4759"/>
              </a:lnSpc>
              <a:buFont typeface="Wingdings" pitchFamily="2" charset="2"/>
              <a:buChar char="Ø"/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32A59F-A1F1-21B5-2883-D865512B9B0C}"/>
              </a:ext>
            </a:extLst>
          </p:cNvPr>
          <p:cNvSpPr txBox="1"/>
          <p:nvPr/>
        </p:nvSpPr>
        <p:spPr>
          <a:xfrm>
            <a:off x="1028700" y="4549576"/>
            <a:ext cx="16230600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buFont typeface="Wingdings" pitchFamily="2" charset="2"/>
              <a:buChar char="Ø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With the right strategies, small, open-weight LMs may extract information at the performance level of closed-source LLMs to support downstream applications</a:t>
            </a: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4" tooltip="https://www.vincentschmalbach.com/does-temperature-0-guarantee-deterministic-llm-outputs/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1049" y="239574"/>
            <a:ext cx="1546226" cy="1943100"/>
          </a:xfrm>
          <a:custGeom>
            <a:avLst/>
            <a:gdLst/>
            <a:ahLst/>
            <a:cxnLst/>
            <a:rect l="l" t="t" r="r" b="b"/>
            <a:pathLst>
              <a:path w="1546226" h="1943100">
                <a:moveTo>
                  <a:pt x="0" y="0"/>
                </a:moveTo>
                <a:lnTo>
                  <a:pt x="1546226" y="0"/>
                </a:lnTo>
                <a:lnTo>
                  <a:pt x="1546226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15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0"/>
            <a:ext cx="18288000" cy="6843205"/>
          </a:xfrm>
          <a:custGeom>
            <a:avLst/>
            <a:gdLst/>
            <a:ahLst/>
            <a:cxnLst/>
            <a:rect l="l" t="t" r="r" b="b"/>
            <a:pathLst>
              <a:path w="18288000" h="6843205">
                <a:moveTo>
                  <a:pt x="0" y="0"/>
                </a:moveTo>
                <a:lnTo>
                  <a:pt x="18288000" y="0"/>
                </a:lnTo>
                <a:lnTo>
                  <a:pt x="18288000" y="6843205"/>
                </a:lnTo>
                <a:lnTo>
                  <a:pt x="0" y="6843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364" b="-597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081118" y="6957931"/>
            <a:ext cx="6125764" cy="134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8"/>
              </a:lnSpc>
            </a:pPr>
            <a:r>
              <a:rPr lang="en-US" sz="8873" b="1">
                <a:solidFill>
                  <a:srgbClr val="E4032E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84440" y="8720455"/>
            <a:ext cx="771912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E403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Any questions?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1049" y="239574"/>
            <a:ext cx="1546226" cy="1943100"/>
          </a:xfrm>
          <a:custGeom>
            <a:avLst/>
            <a:gdLst/>
            <a:ahLst/>
            <a:cxnLst/>
            <a:rect l="l" t="t" r="r" b="b"/>
            <a:pathLst>
              <a:path w="1546226" h="1943100">
                <a:moveTo>
                  <a:pt x="0" y="0"/>
                </a:moveTo>
                <a:lnTo>
                  <a:pt x="1546226" y="0"/>
                </a:lnTo>
                <a:lnTo>
                  <a:pt x="1546226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3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625744" y="1368019"/>
            <a:ext cx="11954972" cy="7890281"/>
          </a:xfrm>
          <a:custGeom>
            <a:avLst/>
            <a:gdLst/>
            <a:ahLst/>
            <a:cxnLst/>
            <a:rect l="l" t="t" r="r" b="b"/>
            <a:pathLst>
              <a:path w="11954972" h="7890281">
                <a:moveTo>
                  <a:pt x="0" y="0"/>
                </a:moveTo>
                <a:lnTo>
                  <a:pt x="11954972" y="0"/>
                </a:lnTo>
                <a:lnTo>
                  <a:pt x="11954972" y="7890281"/>
                </a:lnTo>
                <a:lnTo>
                  <a:pt x="0" y="7890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358396" y="815418"/>
            <a:ext cx="5307589" cy="4689978"/>
          </a:xfrm>
          <a:custGeom>
            <a:avLst/>
            <a:gdLst/>
            <a:ahLst/>
            <a:cxnLst/>
            <a:rect l="l" t="t" r="r" b="b"/>
            <a:pathLst>
              <a:path w="5307589" h="4689978">
                <a:moveTo>
                  <a:pt x="0" y="0"/>
                </a:moveTo>
                <a:lnTo>
                  <a:pt x="5307589" y="0"/>
                </a:lnTo>
                <a:lnTo>
                  <a:pt x="5307589" y="4689979"/>
                </a:lnTo>
                <a:lnTo>
                  <a:pt x="0" y="4689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2FFFB68-7C00-2B88-5795-4620F3DE3D71}"/>
              </a:ext>
            </a:extLst>
          </p:cNvPr>
          <p:cNvSpPr/>
          <p:nvPr/>
        </p:nvSpPr>
        <p:spPr>
          <a:xfrm>
            <a:off x="9116291" y="0"/>
            <a:ext cx="9174480" cy="10325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4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370254" y="2683728"/>
            <a:ext cx="8079546" cy="5269642"/>
          </a:xfrm>
          <a:custGeom>
            <a:avLst/>
            <a:gdLst/>
            <a:ahLst/>
            <a:cxnLst/>
            <a:rect l="l" t="t" r="r" b="b"/>
            <a:pathLst>
              <a:path w="10672692" h="5269642">
                <a:moveTo>
                  <a:pt x="0" y="0"/>
                </a:moveTo>
                <a:lnTo>
                  <a:pt x="10672692" y="0"/>
                </a:lnTo>
                <a:lnTo>
                  <a:pt x="10672692" y="5269642"/>
                </a:lnTo>
                <a:lnTo>
                  <a:pt x="0" y="5269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126966" y="560705"/>
            <a:ext cx="12453066" cy="86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>
                <a:solidFill>
                  <a:srgbClr val="E403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 to the matter... AI in drug discovery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80641" y="8118765"/>
            <a:ext cx="314535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Image credit: 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SciLifeLab</a:t>
            </a:r>
            <a:endParaRPr lang="en-US" sz="21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43032" y="2518333"/>
            <a:ext cx="90771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AlphaFold for Protein structure prediction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C03F7-F286-0628-322F-CF74308ACFE2}"/>
              </a:ext>
            </a:extLst>
          </p:cNvPr>
          <p:cNvSpPr txBox="1"/>
          <p:nvPr/>
        </p:nvSpPr>
        <p:spPr>
          <a:xfrm>
            <a:off x="1330036" y="4106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B923DF4-64A9-0688-5A20-EFD956D2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974" y="5298287"/>
            <a:ext cx="807954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Speeds up structural biology with fast, accurate 3D protein prediction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Accelerates target discovery by revealing disease-relevant structures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DD246-73BC-D5CD-C59E-D07A1A8A1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EDF3C2-BFBD-A1F4-A8E4-3A4705D26170}"/>
              </a:ext>
            </a:extLst>
          </p:cNvPr>
          <p:cNvSpPr/>
          <p:nvPr/>
        </p:nvSpPr>
        <p:spPr>
          <a:xfrm>
            <a:off x="9113520" y="346"/>
            <a:ext cx="9174480" cy="10325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4CF783B-B0AB-AE4A-6A65-7596ACBD42FD}"/>
              </a:ext>
            </a:extLst>
          </p:cNvPr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42DEE83-267C-FD3D-701A-DDC225CFE2FF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FB2618F-1A8B-487F-F970-DF1C67C85F9E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098674B-3AD5-B937-1A45-0EF9ABE59A1A}"/>
              </a:ext>
            </a:extLst>
          </p:cNvPr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59E1933-1F77-6C2A-AAE4-DBEA6D37CD1E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5F20ABA-95EC-39D5-918E-83C1C9315BAF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4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07F8F22-DDCB-E55D-5DBE-4CD672AA08DC}"/>
              </a:ext>
            </a:extLst>
          </p:cNvPr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>
              <a:extLst>
                <a:ext uri="{FF2B5EF4-FFF2-40B4-BE49-F238E27FC236}">
                  <a16:creationId xmlns:a16="http://schemas.microsoft.com/office/drawing/2014/main" id="{6B607B26-7858-3675-D6BC-C3722C04E561}"/>
                </a:ext>
              </a:extLst>
            </p:cNvPr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D1AA797B-B26B-503F-6AFC-E96BA1AEBEAC}"/>
              </a:ext>
            </a:extLst>
          </p:cNvPr>
          <p:cNvSpPr txBox="1"/>
          <p:nvPr/>
        </p:nvSpPr>
        <p:spPr>
          <a:xfrm>
            <a:off x="3126966" y="560705"/>
            <a:ext cx="12453066" cy="86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>
                <a:solidFill>
                  <a:srgbClr val="E403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 to the matter... AI in drug discovery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6937C3D-25D2-F1DC-F159-24A51196CAF3}"/>
              </a:ext>
            </a:extLst>
          </p:cNvPr>
          <p:cNvSpPr txBox="1"/>
          <p:nvPr/>
        </p:nvSpPr>
        <p:spPr>
          <a:xfrm>
            <a:off x="11421795" y="6883721"/>
            <a:ext cx="6400801" cy="1092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Image credit: De novo molecular design and generative models;  https://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doi.org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/10.1016/j.drudis.2021.05.019</a:t>
            </a:r>
          </a:p>
          <a:p>
            <a:pPr algn="r">
              <a:lnSpc>
                <a:spcPts val="2940"/>
              </a:lnSpc>
            </a:pPr>
            <a:endParaRPr lang="en-US" sz="16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0D7F454-CEFB-C065-61E6-6E70797F1720}"/>
              </a:ext>
            </a:extLst>
          </p:cNvPr>
          <p:cNvSpPr txBox="1"/>
          <p:nvPr/>
        </p:nvSpPr>
        <p:spPr>
          <a:xfrm>
            <a:off x="643033" y="2518333"/>
            <a:ext cx="8470488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Generative AI for de novo molecule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85039-1273-5AE2-A96D-9B3D274F7F07}"/>
              </a:ext>
            </a:extLst>
          </p:cNvPr>
          <p:cNvSpPr txBox="1"/>
          <p:nvPr/>
        </p:nvSpPr>
        <p:spPr>
          <a:xfrm>
            <a:off x="1330036" y="4106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3BAB426-BAFA-36BB-816E-EEE9E60C3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974" y="4795778"/>
            <a:ext cx="807954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Explores vast chemical space to propose novel, diverse scaffolds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Optimizes multi-parameter profiles (potency, selectivity, ADMET) by design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Speeds hit &amp; lead discovery with rapid, model-driven iteration</a:t>
            </a: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D4A163CA-9704-7AF0-61A4-3285F4FB7317}"/>
              </a:ext>
            </a:extLst>
          </p:cNvPr>
          <p:cNvSpPr/>
          <p:nvPr/>
        </p:nvSpPr>
        <p:spPr>
          <a:xfrm>
            <a:off x="9578924" y="3469411"/>
            <a:ext cx="8243672" cy="3348177"/>
          </a:xfrm>
          <a:custGeom>
            <a:avLst/>
            <a:gdLst/>
            <a:ahLst/>
            <a:cxnLst/>
            <a:rect l="l" t="t" r="r" b="b"/>
            <a:pathLst>
              <a:path w="13120468" h="4652229">
                <a:moveTo>
                  <a:pt x="0" y="0"/>
                </a:moveTo>
                <a:lnTo>
                  <a:pt x="13120468" y="0"/>
                </a:lnTo>
                <a:lnTo>
                  <a:pt x="13120468" y="4652230"/>
                </a:lnTo>
                <a:lnTo>
                  <a:pt x="0" y="465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015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5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5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/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26966" y="560705"/>
            <a:ext cx="12453066" cy="87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What made these possible?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28E8-7D0F-E148-4571-A4BF1A63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FA759A-9F1D-BE53-0542-64C0B5039EFC}"/>
              </a:ext>
            </a:extLst>
          </p:cNvPr>
          <p:cNvSpPr/>
          <p:nvPr/>
        </p:nvSpPr>
        <p:spPr>
          <a:xfrm>
            <a:off x="9113520" y="-16279"/>
            <a:ext cx="9174480" cy="10325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3560005-926E-DAA1-90B9-63719C4B2D15}"/>
              </a:ext>
            </a:extLst>
          </p:cNvPr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B001784-9EF8-C1D3-3ADC-F7EA6E6B9194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E87A321-4E14-0D21-7496-F813F5B73DB7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89D75C2-52FA-827F-DB9F-677B76B9735B}"/>
              </a:ext>
            </a:extLst>
          </p:cNvPr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B266D43-B0A1-A397-0B37-C5CA634CB15B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F2C5663-8CA4-1FC9-E9AB-A925E22E7AD9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5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B464375-9A47-C919-3D2C-8957F11264B6}"/>
              </a:ext>
            </a:extLst>
          </p:cNvPr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>
              <a:extLst>
                <a:ext uri="{FF2B5EF4-FFF2-40B4-BE49-F238E27FC236}">
                  <a16:creationId xmlns:a16="http://schemas.microsoft.com/office/drawing/2014/main" id="{95F06B7B-AB45-3470-2920-A47833649228}"/>
                </a:ext>
              </a:extLst>
            </p:cNvPr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CDC240E-5608-4612-7EFA-643EEA94FB9C}"/>
              </a:ext>
            </a:extLst>
          </p:cNvPr>
          <p:cNvSpPr txBox="1"/>
          <p:nvPr/>
        </p:nvSpPr>
        <p:spPr>
          <a:xfrm>
            <a:off x="914400" y="2162585"/>
            <a:ext cx="7086600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 these possibilities are, in part, powered by </a:t>
            </a:r>
            <a:r>
              <a:rPr lang="en-US" sz="3200" dirty="0">
                <a:solidFill>
                  <a:srgbClr val="FF0000"/>
                </a:solidFill>
                <a:latin typeface="Canva Sans"/>
                <a:ea typeface="Canva Sans"/>
                <a:cs typeface="Canva Sans"/>
                <a:sym typeface="Canva Sans"/>
              </a:rPr>
              <a:t>large, quality datasets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097E0C-FEA5-87D4-7CE9-860774D97F81}"/>
              </a:ext>
            </a:extLst>
          </p:cNvPr>
          <p:cNvGrpSpPr/>
          <p:nvPr/>
        </p:nvGrpSpPr>
        <p:grpSpPr>
          <a:xfrm>
            <a:off x="1033974" y="2623480"/>
            <a:ext cx="16902162" cy="5403952"/>
            <a:chOff x="1033974" y="2623480"/>
            <a:chExt cx="16902162" cy="5403952"/>
          </a:xfrm>
        </p:grpSpPr>
        <p:pic>
          <p:nvPicPr>
            <p:cNvPr id="14" name="Picture 13" descr="A diagram of a scientific experiment&#10;&#10;AI-generated content may be incorrect.">
              <a:extLst>
                <a:ext uri="{FF2B5EF4-FFF2-40B4-BE49-F238E27FC236}">
                  <a16:creationId xmlns:a16="http://schemas.microsoft.com/office/drawing/2014/main" id="{AE8FC050-6489-B7AA-B4D8-A51FD92EC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5512" y="2623480"/>
              <a:ext cx="8350624" cy="5110820"/>
            </a:xfrm>
            <a:prstGeom prst="rect">
              <a:avLst/>
            </a:prstGeom>
          </p:spPr>
        </p:pic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E81D1F55-6852-57CD-72DC-3D7ADBA2C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974" y="3872448"/>
              <a:ext cx="7957626" cy="415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lvl="0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en-US" altLang="en-US" sz="2400" dirty="0" err="1">
                  <a:latin typeface="Arial" panose="020B0604020202020204" pitchFamily="34" charset="0"/>
                </a:rPr>
                <a:t>ChEMBL</a:t>
              </a:r>
              <a:r>
                <a:rPr lang="en-US" altLang="en-US" sz="2400" dirty="0">
                  <a:latin typeface="Arial" panose="020B0604020202020204" pitchFamily="34" charset="0"/>
                </a:rPr>
                <a:t>: curated bioactivities linking compounds to targets  </a:t>
              </a:r>
            </a:p>
            <a:p>
              <a:pPr marL="342900" lvl="0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en-US" altLang="en-US" sz="2400" dirty="0">
                  <a:latin typeface="Arial" panose="020B0604020202020204" pitchFamily="34" charset="0"/>
                </a:rPr>
                <a:t>PubChem </a:t>
              </a:r>
              <a:r>
                <a:rPr lang="en-US" altLang="en-US" sz="2400" dirty="0" err="1">
                  <a:latin typeface="Arial" panose="020B0604020202020204" pitchFamily="34" charset="0"/>
                </a:rPr>
                <a:t>BioAssay</a:t>
              </a:r>
              <a:r>
                <a:rPr lang="en-US" altLang="en-US" sz="2400" dirty="0">
                  <a:latin typeface="Arial" panose="020B0604020202020204" pitchFamily="34" charset="0"/>
                </a:rPr>
                <a:t>: large HTS assay results used to train predictive models. </a:t>
              </a:r>
            </a:p>
            <a:p>
              <a:pPr marL="342900" lvl="0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en-US" altLang="en-US" sz="2400" dirty="0" err="1">
                  <a:latin typeface="Arial" panose="020B0604020202020204" pitchFamily="34" charset="0"/>
                </a:rPr>
                <a:t>BindingDB</a:t>
              </a:r>
              <a:r>
                <a:rPr lang="en-US" altLang="en-US" sz="2400" dirty="0">
                  <a:latin typeface="Arial" panose="020B0604020202020204" pitchFamily="34" charset="0"/>
                </a:rPr>
                <a:t>: experimentally measured protein–ligand affinities for training/scoring. </a:t>
              </a:r>
            </a:p>
            <a:p>
              <a:pPr marL="342900" lvl="0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en-US" altLang="en-US" sz="2400" dirty="0" err="1">
                  <a:latin typeface="Arial" panose="020B0604020202020204" pitchFamily="34" charset="0"/>
                </a:rPr>
                <a:t>DrugBank</a:t>
              </a:r>
              <a:r>
                <a:rPr lang="en-US" altLang="en-US" sz="2400" dirty="0">
                  <a:latin typeface="Arial" panose="020B0604020202020204" pitchFamily="34" charset="0"/>
                </a:rPr>
                <a:t>: drug/target knowledgebase used in ML and repurposing. </a:t>
              </a:r>
            </a:p>
            <a:p>
              <a:pPr marL="342900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en-US" altLang="en-US" sz="2400" dirty="0">
                  <a:latin typeface="Arial" panose="020B0604020202020204" pitchFamily="34" charset="0"/>
                </a:rPr>
                <a:t>AlphaFold DB: Protein structures for structure-based models</a:t>
              </a:r>
            </a:p>
            <a:p>
              <a:pPr marL="342900" indent="-34290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187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ADE9F-B54E-9F1F-6203-A4573528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4D1ABF6-1B5D-20B8-4A9C-819EA1D8F88F}"/>
              </a:ext>
            </a:extLst>
          </p:cNvPr>
          <p:cNvSpPr/>
          <p:nvPr/>
        </p:nvSpPr>
        <p:spPr>
          <a:xfrm>
            <a:off x="9113520" y="0"/>
            <a:ext cx="9174480" cy="10325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892D06-F26B-65AA-2E16-E546722EDB68}"/>
              </a:ext>
            </a:extLst>
          </p:cNvPr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85DD09B-651D-3410-A74F-5D9D18676DA3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C9BC2D5-841F-E876-DDBB-3DF49D98CE4B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8443AF3-2EA8-4512-22BF-DA992952D919}"/>
              </a:ext>
            </a:extLst>
          </p:cNvPr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7B5358F-A925-9D7A-F576-0EEEBA2220A0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DC57146-57E5-AE11-7FF1-73E2D0D4A6F4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5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5782436-7235-EAE6-CA9A-77F148ED14AA}"/>
              </a:ext>
            </a:extLst>
          </p:cNvPr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>
              <a:extLst>
                <a:ext uri="{FF2B5EF4-FFF2-40B4-BE49-F238E27FC236}">
                  <a16:creationId xmlns:a16="http://schemas.microsoft.com/office/drawing/2014/main" id="{8D186DA5-CC2A-0217-468B-EED6C4C7CC38}"/>
                </a:ext>
              </a:extLst>
            </p:cNvPr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E2066F73-8ACB-1024-D46E-EC380587D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896" y="4849814"/>
            <a:ext cx="795762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en-US" sz="2400" dirty="0">
                <a:latin typeface="Arial" panose="020B0604020202020204" pitchFamily="34" charset="0"/>
              </a:rPr>
              <a:t>Vast amount of unstructured text available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en-US" sz="2400" dirty="0">
                <a:latin typeface="Arial" panose="020B0604020202020204" pitchFamily="34" charset="0"/>
              </a:rPr>
              <a:t>How do we transform it into structured  data?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17" name="Picture 16" descr="A collage of papers with graphs and diagrams&#10;&#10;AI-generated content may be incorrect.">
            <a:extLst>
              <a:ext uri="{FF2B5EF4-FFF2-40B4-BE49-F238E27FC236}">
                <a16:creationId xmlns:a16="http://schemas.microsoft.com/office/drawing/2014/main" id="{ED5DE892-5BC9-35ED-F27A-172F2655D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656" y="398536"/>
            <a:ext cx="7351712" cy="9489927"/>
          </a:xfrm>
          <a:prstGeom prst="rect">
            <a:avLst/>
          </a:prstGeom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8C104D65-82DA-76D8-D1DD-784658DC4A62}"/>
              </a:ext>
            </a:extLst>
          </p:cNvPr>
          <p:cNvSpPr txBox="1"/>
          <p:nvPr/>
        </p:nvSpPr>
        <p:spPr>
          <a:xfrm>
            <a:off x="1927834" y="695236"/>
            <a:ext cx="6949690" cy="18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“Data is the new [crude] oil”</a:t>
            </a:r>
          </a:p>
        </p:txBody>
      </p:sp>
    </p:spTree>
    <p:extLst>
      <p:ext uri="{BB962C8B-B14F-4D97-AF65-F5344CB8AC3E}">
        <p14:creationId xmlns:p14="http://schemas.microsoft.com/office/powerpoint/2010/main" val="216286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103E-DF69-0D33-D257-4F51927FE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9950D6-8018-6ADD-8F0A-9964288742F6}"/>
              </a:ext>
            </a:extLst>
          </p:cNvPr>
          <p:cNvSpPr/>
          <p:nvPr/>
        </p:nvSpPr>
        <p:spPr>
          <a:xfrm>
            <a:off x="9113520" y="0"/>
            <a:ext cx="9174480" cy="10325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BAE6FF6-3F0E-F884-E375-E23C475C9CF5}"/>
              </a:ext>
            </a:extLst>
          </p:cNvPr>
          <p:cNvGrpSpPr/>
          <p:nvPr/>
        </p:nvGrpSpPr>
        <p:grpSpPr>
          <a:xfrm>
            <a:off x="914400" y="9534526"/>
            <a:ext cx="4267200" cy="547688"/>
            <a:chOff x="0" y="0"/>
            <a:chExt cx="5689600" cy="7302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CBBA4C9-4930-658C-9281-1EFEAAA55785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75D7569-BF85-912B-3AB0-657D1CF6E94B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13.11.2025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FE2FF7E-065B-B38F-39E1-A32B6FA85C3A}"/>
              </a:ext>
            </a:extLst>
          </p:cNvPr>
          <p:cNvGrpSpPr/>
          <p:nvPr/>
        </p:nvGrpSpPr>
        <p:grpSpPr>
          <a:xfrm>
            <a:off x="13752512" y="9534526"/>
            <a:ext cx="4267200" cy="547688"/>
            <a:chOff x="0" y="0"/>
            <a:chExt cx="5689600" cy="73025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3C37284-656B-3758-68F2-12F31442D70E}"/>
                </a:ext>
              </a:extLst>
            </p:cNvPr>
            <p:cNvSpPr/>
            <p:nvPr/>
          </p:nvSpPr>
          <p:spPr>
            <a:xfrm>
              <a:off x="0" y="0"/>
              <a:ext cx="5689600" cy="730251"/>
            </a:xfrm>
            <a:custGeom>
              <a:avLst/>
              <a:gdLst/>
              <a:ahLst/>
              <a:cxnLst/>
              <a:rect l="l" t="t" r="r" b="b"/>
              <a:pathLst>
                <a:path w="5689600" h="730251">
                  <a:moveTo>
                    <a:pt x="0" y="0"/>
                  </a:moveTo>
                  <a:lnTo>
                    <a:pt x="5689600" y="0"/>
                  </a:lnTo>
                  <a:lnTo>
                    <a:pt x="5689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4C766D3-9FBF-86F9-0297-54AB5FF0CC83}"/>
                </a:ext>
              </a:extLst>
            </p:cNvPr>
            <p:cNvSpPr txBox="1"/>
            <p:nvPr/>
          </p:nvSpPr>
          <p:spPr>
            <a:xfrm>
              <a:off x="0" y="-9525"/>
              <a:ext cx="5689600" cy="739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920"/>
                </a:lnSpc>
              </a:pPr>
              <a:r>
                <a:rPr lang="en-US" sz="1600" dirty="0">
                  <a:solidFill>
                    <a:srgbClr val="898989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5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80EE46A-175C-CC1A-6089-7FB737715F16}"/>
              </a:ext>
            </a:extLst>
          </p:cNvPr>
          <p:cNvGrpSpPr>
            <a:grpSpLocks noChangeAspect="1"/>
          </p:cNvGrpSpPr>
          <p:nvPr/>
        </p:nvGrpSpPr>
        <p:grpSpPr>
          <a:xfrm>
            <a:off x="355206" y="421999"/>
            <a:ext cx="2230743" cy="1578251"/>
            <a:chOff x="0" y="0"/>
            <a:chExt cx="11881992" cy="8406512"/>
          </a:xfrm>
        </p:grpSpPr>
        <p:sp>
          <p:nvSpPr>
            <p:cNvPr id="10" name="Freeform 10" descr="Home - Nap4Dive : Nap4Dive">
              <a:extLst>
                <a:ext uri="{FF2B5EF4-FFF2-40B4-BE49-F238E27FC236}">
                  <a16:creationId xmlns:a16="http://schemas.microsoft.com/office/drawing/2014/main" id="{04467559-46DF-DD73-966C-D2606DDFD7BD}"/>
                </a:ext>
              </a:extLst>
            </p:cNvPr>
            <p:cNvSpPr/>
            <p:nvPr/>
          </p:nvSpPr>
          <p:spPr>
            <a:xfrm>
              <a:off x="0" y="0"/>
              <a:ext cx="11881993" cy="8406511"/>
            </a:xfrm>
            <a:custGeom>
              <a:avLst/>
              <a:gdLst/>
              <a:ahLst/>
              <a:cxnLst/>
              <a:rect l="l" t="t" r="r" b="b"/>
              <a:pathLst>
                <a:path w="11881993" h="8406511">
                  <a:moveTo>
                    <a:pt x="0" y="0"/>
                  </a:moveTo>
                  <a:lnTo>
                    <a:pt x="11881993" y="0"/>
                  </a:lnTo>
                  <a:lnTo>
                    <a:pt x="11881993" y="8406511"/>
                  </a:lnTo>
                  <a:lnTo>
                    <a:pt x="0" y="840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8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2F5C6771-87D0-6399-5DC4-575103C03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4589" y="5240596"/>
            <a:ext cx="41437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Manual extraction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FB0250F-8F11-4DD0-B07A-3947A7C5A4D0}"/>
              </a:ext>
            </a:extLst>
          </p:cNvPr>
          <p:cNvSpPr txBox="1"/>
          <p:nvPr/>
        </p:nvSpPr>
        <p:spPr>
          <a:xfrm>
            <a:off x="2163830" y="746628"/>
            <a:ext cx="6949690" cy="180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The “not so nice”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F82C42-2407-B461-890F-94C44395F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25527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1608</Words>
  <Application>Microsoft Macintosh PowerPoint</Application>
  <PresentationFormat>Custom</PresentationFormat>
  <Paragraphs>207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Century Gothic Paneuropean</vt:lpstr>
      <vt:lpstr>Calibri</vt:lpstr>
      <vt:lpstr>Canva Sans Bold</vt:lpstr>
      <vt:lpstr>Wingdings</vt:lpstr>
      <vt:lpstr>Century Gothic Paneuropean Bold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Halidu_presentation</dc:title>
  <cp:lastModifiedBy>Halidu Abdulai</cp:lastModifiedBy>
  <cp:revision>13</cp:revision>
  <dcterms:created xsi:type="dcterms:W3CDTF">2006-08-16T00:00:00Z</dcterms:created>
  <dcterms:modified xsi:type="dcterms:W3CDTF">2025-11-16T09:30:44Z</dcterms:modified>
  <dc:identifier>DAG4H8DDxX0</dc:identifier>
</cp:coreProperties>
</file>